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44" r:id="rId1"/>
  </p:sldMasterIdLst>
  <p:handoutMasterIdLst>
    <p:handoutMasterId r:id="rId21"/>
  </p:handoutMasterIdLst>
  <p:sldIdLst>
    <p:sldId id="256" r:id="rId2"/>
    <p:sldId id="331" r:id="rId3"/>
    <p:sldId id="334" r:id="rId4"/>
    <p:sldId id="335" r:id="rId5"/>
    <p:sldId id="332" r:id="rId6"/>
    <p:sldId id="322" r:id="rId7"/>
    <p:sldId id="324" r:id="rId8"/>
    <p:sldId id="298" r:id="rId9"/>
    <p:sldId id="328" r:id="rId10"/>
    <p:sldId id="330" r:id="rId11"/>
    <p:sldId id="306" r:id="rId12"/>
    <p:sldId id="336" r:id="rId13"/>
    <p:sldId id="310" r:id="rId14"/>
    <p:sldId id="293" r:id="rId15"/>
    <p:sldId id="267" r:id="rId16"/>
    <p:sldId id="308" r:id="rId17"/>
    <p:sldId id="326" r:id="rId18"/>
    <p:sldId id="327" r:id="rId19"/>
    <p:sldId id="317" r:id="rId20"/>
  </p:sldIdLst>
  <p:sldSz cx="9144000" cy="6858000" type="screen4x3"/>
  <p:notesSz cx="9144000" cy="6858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3" autoAdjust="0"/>
    <p:restoredTop sz="94660"/>
  </p:normalViewPr>
  <p:slideViewPr>
    <p:cSldViewPr>
      <p:cViewPr varScale="1">
        <p:scale>
          <a:sx n="66" d="100"/>
          <a:sy n="66" d="100"/>
        </p:scale>
        <p:origin x="691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615C-A03D-4D6E-AFFB-AD44BC57B02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F9CEB-E842-4057-B5B3-64991899055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505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5B2F1-D82C-47DC-906C-F98F781A42B6}" type="datetimeFigureOut">
              <a:rPr lang="hu-HU" smtClean="0"/>
              <a:pPr/>
              <a:t>2020. 11. 10.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1518-D6BA-483E-9279-BA3B08642A95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9.jpeg"/><Relationship Id="rId5" Type="http://schemas.openxmlformats.org/officeDocument/2006/relationships/image" Target="../media/image8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hyperlink" Target="mailto:deak.krisztian@eng.unideb.hu" TargetMode="External"/><Relationship Id="rId4" Type="http://schemas.openxmlformats.org/officeDocument/2006/relationships/hyperlink" Target="mailto:Tamas.mankovits@eng.unideb.h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1700808"/>
            <a:ext cx="9144000" cy="345638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4000" b="1" dirty="0" smtClean="0"/>
              <a:t>Debreceni Egyetem</a:t>
            </a:r>
            <a:br>
              <a:rPr lang="hu-HU" sz="4000" b="1" dirty="0" smtClean="0"/>
            </a:br>
            <a:r>
              <a:rPr lang="hu-HU" sz="4000" b="1" dirty="0" smtClean="0"/>
              <a:t>Műszaki Kar</a:t>
            </a:r>
            <a:br>
              <a:rPr lang="hu-HU" sz="4000" b="1" dirty="0" smtClean="0"/>
            </a:br>
            <a:r>
              <a:rPr lang="hu-HU" sz="4000" b="1" dirty="0" smtClean="0"/>
              <a:t>Gépészmérnöki Tanszék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000" b="1" dirty="0" smtClean="0"/>
              <a:t> 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000" b="1" dirty="0" smtClean="0"/>
              <a:t>Dr. </a:t>
            </a:r>
            <a:r>
              <a:rPr lang="hu-HU" sz="2000" b="1" dirty="0" err="1" smtClean="0"/>
              <a:t>Mankovits</a:t>
            </a:r>
            <a:r>
              <a:rPr lang="hu-HU" sz="2000" b="1" dirty="0" smtClean="0"/>
              <a:t> Tamás </a:t>
            </a:r>
            <a:br>
              <a:rPr lang="hu-HU" sz="2000" b="1" dirty="0" smtClean="0"/>
            </a:br>
            <a:r>
              <a:rPr lang="hu-HU" sz="2000" dirty="0" smtClean="0"/>
              <a:t>tanszékvezető egyetemi docens</a:t>
            </a:r>
            <a:br>
              <a:rPr lang="hu-HU" sz="2000" dirty="0" smtClean="0"/>
            </a:br>
            <a:r>
              <a:rPr lang="hu-HU" sz="2000" dirty="0" smtClean="0"/>
              <a:t>Gépészmérnöki Tanszék</a:t>
            </a:r>
            <a:endParaRPr lang="hu-HU" dirty="0"/>
          </a:p>
        </p:txBody>
      </p:sp>
      <p:cxnSp>
        <p:nvCxnSpPr>
          <p:cNvPr id="4" name="Egyenes összekötő 3"/>
          <p:cNvCxnSpPr/>
          <p:nvPr/>
        </p:nvCxnSpPr>
        <p:spPr>
          <a:xfrm>
            <a:off x="0" y="1700808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0" y="515719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 descr="de_m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-1"/>
            <a:ext cx="2428600" cy="1656000"/>
          </a:xfrm>
          <a:prstGeom prst="rect">
            <a:avLst/>
          </a:prstGeom>
        </p:spPr>
      </p:pic>
      <p:pic>
        <p:nvPicPr>
          <p:cNvPr id="7" name="Picture 4" descr="PICT00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0"/>
            <a:ext cx="2490865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7" descr="Kar_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5656" y="0"/>
            <a:ext cx="2837500" cy="1656000"/>
          </a:xfrm>
          <a:prstGeom prst="rect">
            <a:avLst/>
          </a:prstGeom>
        </p:spPr>
      </p:pic>
      <p:pic>
        <p:nvPicPr>
          <p:cNvPr id="9" name="Kép 8" descr="demk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0"/>
            <a:ext cx="1892783" cy="1656000"/>
          </a:xfrm>
          <a:prstGeom prst="rect">
            <a:avLst/>
          </a:prstGeom>
        </p:spPr>
      </p:pic>
      <p:pic>
        <p:nvPicPr>
          <p:cNvPr id="13" name="Kép 12" descr="Hegeszto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59341" y="5202000"/>
            <a:ext cx="2484659" cy="1656000"/>
          </a:xfrm>
          <a:prstGeom prst="rect">
            <a:avLst/>
          </a:prstGeom>
        </p:spPr>
      </p:pic>
      <p:pic>
        <p:nvPicPr>
          <p:cNvPr id="15" name="Kép 14" descr="MVM_raj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60008" y="5202000"/>
            <a:ext cx="2484000" cy="1656000"/>
          </a:xfrm>
          <a:prstGeom prst="rect">
            <a:avLst/>
          </a:prstGeom>
        </p:spPr>
      </p:pic>
      <p:pic>
        <p:nvPicPr>
          <p:cNvPr id="16" name="Kép 15" descr="MVM_dijatad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48240" y="5202000"/>
            <a:ext cx="2484000" cy="1656000"/>
          </a:xfrm>
          <a:prstGeom prst="rect">
            <a:avLst/>
          </a:prstGeom>
        </p:spPr>
      </p:pic>
      <p:pic>
        <p:nvPicPr>
          <p:cNvPr id="17" name="Kép 16" descr="20150924 04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202000"/>
            <a:ext cx="2416142" cy="1656000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63"/>
    </mc:Choice>
    <mc:Fallback>
      <p:transition spd="slow" advTm="24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sz="3600" b="1" dirty="0" smtClean="0"/>
              <a:t>Laborháttér III</a:t>
            </a:r>
            <a:r>
              <a:rPr lang="hu-HU" sz="3600" b="1" dirty="0"/>
              <a:t>.: </a:t>
            </a:r>
            <a:r>
              <a:rPr lang="hu-HU" sz="3600" b="1" dirty="0" smtClean="0"/>
              <a:t/>
            </a:r>
            <a:br>
              <a:rPr lang="hu-HU" sz="3600" b="1" dirty="0" smtClean="0"/>
            </a:br>
            <a:r>
              <a:rPr lang="hu-HU" sz="3600" b="1" dirty="0" smtClean="0"/>
              <a:t>Gépészmérnöki </a:t>
            </a:r>
            <a:r>
              <a:rPr lang="hu-HU" sz="3600" b="1" dirty="0"/>
              <a:t>tanszék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:\DE-MK oktató anyagok\Beiskolázás\Laborfotók\Forgácsol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2834512" cy="496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E-MK oktató anyagok\Beiskolázás\Laborfotók\Hegesztő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2" y="1426199"/>
            <a:ext cx="3593824" cy="232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E-MK oktató anyagok\Beiskolázás\Laborfotók\Metallográfia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01009"/>
            <a:ext cx="183148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 descr="Diag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3831967"/>
            <a:ext cx="1831481" cy="254597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144" y="3882160"/>
            <a:ext cx="3607992" cy="2495787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32"/>
    </mc:Choice>
    <mc:Fallback>
      <p:transition spd="slow" advTm="6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Hallgatói élet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unideb.hu/portal/sites/default/files/hir_image/shell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064" y="1348154"/>
            <a:ext cx="3024424" cy="2008837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3" y="1340768"/>
            <a:ext cx="248223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églalap 10"/>
          <p:cNvSpPr/>
          <p:nvPr/>
        </p:nvSpPr>
        <p:spPr>
          <a:xfrm>
            <a:off x="99272" y="5703362"/>
            <a:ext cx="9153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Járműépítési hallgatói projektek</a:t>
            </a:r>
          </a:p>
          <a:p>
            <a:r>
              <a:rPr lang="hu-HU" dirty="0" smtClean="0"/>
              <a:t>MVM Energia Futam, Shell </a:t>
            </a:r>
            <a:r>
              <a:rPr lang="hu-HU" dirty="0" err="1" smtClean="0"/>
              <a:t>Eco</a:t>
            </a:r>
            <a:r>
              <a:rPr lang="hu-HU" dirty="0" smtClean="0"/>
              <a:t> </a:t>
            </a:r>
            <a:r>
              <a:rPr lang="hu-HU" dirty="0" err="1" smtClean="0"/>
              <a:t>Marathon</a:t>
            </a:r>
            <a:r>
              <a:rPr lang="hu-HU" dirty="0" smtClean="0"/>
              <a:t> versenyeken helyezések elérése</a:t>
            </a:r>
          </a:p>
          <a:p>
            <a:r>
              <a:rPr lang="hu-HU" dirty="0" err="1" smtClean="0"/>
              <a:t>Schaffler</a:t>
            </a:r>
            <a:r>
              <a:rPr lang="hu-HU" dirty="0" smtClean="0"/>
              <a:t> Gépészmérnöki Szakest, ISCAME tudományos konferencia</a:t>
            </a:r>
            <a:endParaRPr lang="hu-HU" dirty="0"/>
          </a:p>
          <a:p>
            <a:endParaRPr lang="hu-HU" dirty="0" smtClean="0"/>
          </a:p>
        </p:txBody>
      </p:sp>
      <p:pic>
        <p:nvPicPr>
          <p:cNvPr id="13" name="Kép 12" descr="20151126_1035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1340768"/>
            <a:ext cx="3072341" cy="2016224"/>
          </a:xfrm>
          <a:prstGeom prst="rect">
            <a:avLst/>
          </a:prstGeom>
        </p:spPr>
      </p:pic>
      <p:pic>
        <p:nvPicPr>
          <p:cNvPr id="14" name="Picture 4" descr="https://lh6.googleusercontent.com/-qY_xD1i5BDs/VDUmnIDRNvI/AAAAAAAAB9g/tfvkKhJ07Xs/w1343-h889-no/20141007%2B0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509847"/>
            <a:ext cx="3154306" cy="2104656"/>
          </a:xfrm>
          <a:prstGeom prst="rect">
            <a:avLst/>
          </a:prstGeom>
          <a:noFill/>
        </p:spPr>
      </p:pic>
      <p:sp>
        <p:nvSpPr>
          <p:cNvPr id="15" name="Téglalap 14"/>
          <p:cNvSpPr/>
          <p:nvPr/>
        </p:nvSpPr>
        <p:spPr>
          <a:xfrm>
            <a:off x="6156176" y="3498087"/>
            <a:ext cx="3258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b="1" dirty="0" smtClean="0"/>
              <a:t>HBM Mérnöki Kamara díj:</a:t>
            </a:r>
          </a:p>
          <a:p>
            <a:pPr algn="ctr"/>
            <a:r>
              <a:rPr lang="hu-HU" sz="1200" dirty="0" smtClean="0"/>
              <a:t>Terepjáró robot járószerkezetének</a:t>
            </a:r>
          </a:p>
          <a:p>
            <a:pPr algn="ctr"/>
            <a:r>
              <a:rPr lang="hu-HU" sz="1200" dirty="0" smtClean="0"/>
              <a:t>tervezése, kivitelezése</a:t>
            </a:r>
            <a:endParaRPr lang="hu-HU" sz="1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5" y="3509204"/>
            <a:ext cx="3024335" cy="2120036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46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Diplomaosztó 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283572"/>
            <a:ext cx="8352928" cy="5442984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08875"/>
      </p:ext>
    </p:extLst>
  </p:cSld>
  <p:clrMapOvr>
    <a:masterClrMapping/>
  </p:clrMapOvr>
  <p:transition advTm="47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Gépészeti Szakmai Napok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5"/>
          <p:cNvSpPr/>
          <p:nvPr/>
        </p:nvSpPr>
        <p:spPr>
          <a:xfrm>
            <a:off x="4518358" y="3984822"/>
            <a:ext cx="4259115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Aktív ipari partnerekkel kapcsolat-</a:t>
            </a:r>
          </a:p>
          <a:p>
            <a:r>
              <a:rPr lang="hu-HU" dirty="0"/>
              <a:t>é</a:t>
            </a:r>
            <a:r>
              <a:rPr lang="hu-HU" dirty="0" smtClean="0"/>
              <a:t>pítési </a:t>
            </a:r>
            <a:r>
              <a:rPr lang="hu-HU" dirty="0" smtClean="0"/>
              <a:t>lehetőség.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Szakmai és HR vezetők személyes </a:t>
            </a:r>
          </a:p>
          <a:p>
            <a:r>
              <a:rPr lang="hu-HU" dirty="0"/>
              <a:t>m</a:t>
            </a:r>
            <a:r>
              <a:rPr lang="hu-HU" dirty="0" smtClean="0"/>
              <a:t>egismerése.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Kiváló lehetőség a munkaerőpiaci </a:t>
            </a:r>
          </a:p>
          <a:p>
            <a:r>
              <a:rPr lang="hu-HU" dirty="0"/>
              <a:t>i</a:t>
            </a:r>
            <a:r>
              <a:rPr lang="hu-HU" dirty="0" smtClean="0"/>
              <a:t>gények </a:t>
            </a:r>
            <a:r>
              <a:rPr lang="hu-HU" dirty="0" smtClean="0"/>
              <a:t>megismerésére.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340711"/>
            <a:ext cx="3906138" cy="239157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876241"/>
            <a:ext cx="3897276" cy="244487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913" y="1340712"/>
            <a:ext cx="4375567" cy="2391570"/>
          </a:xfrm>
          <a:prstGeom prst="rect">
            <a:avLst/>
          </a:prstGeom>
        </p:spPr>
      </p:pic>
      <p:pic>
        <p:nvPicPr>
          <p:cNvPr id="12" name="Hang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60"/>
    </mc:Choice>
    <mc:Fallback>
      <p:transition spd="slow" advTm="7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sz="3600" b="1" dirty="0" err="1" smtClean="0"/>
              <a:t>BSc</a:t>
            </a:r>
            <a:r>
              <a:rPr lang="hu-HU" sz="3600" b="1" dirty="0" smtClean="0"/>
              <a:t> duális képzés </a:t>
            </a:r>
            <a:r>
              <a:rPr lang="hu-HU" sz="3600" b="1" dirty="0" smtClean="0"/>
              <a:t/>
            </a:r>
            <a:br>
              <a:rPr lang="hu-HU" sz="3600" b="1" dirty="0" smtClean="0"/>
            </a:br>
            <a:r>
              <a:rPr lang="hu-HU" sz="3600" b="1" dirty="0" smtClean="0"/>
              <a:t>Kiemelkedő </a:t>
            </a:r>
            <a:r>
              <a:rPr lang="hu-HU" sz="3600" b="1" dirty="0" smtClean="0"/>
              <a:t>lehetőségek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445224"/>
          </a:xfrm>
        </p:spPr>
        <p:txBody>
          <a:bodyPr>
            <a:normAutofit/>
          </a:bodyPr>
          <a:lstStyle/>
          <a:p>
            <a:pPr marL="0" indent="0" algn="just" defTabSz="360000">
              <a:buNone/>
            </a:pPr>
            <a:r>
              <a:rPr lang="hu-HU" sz="1600" dirty="0" smtClean="0">
                <a:latin typeface="+mj-lt"/>
              </a:rPr>
              <a:t>A duális felsőoktatás a felsőoktatási intézmények és az érintett „ipar”vállalatok együttműködésén alapuló, gyakorlatorientált képzés. A minőségi elméleti tudás mellett gyakorlati tapasztalatokkal</a:t>
            </a:r>
            <a:r>
              <a:rPr lang="pt-BR" sz="1600" dirty="0" smtClean="0">
                <a:latin typeface="+mj-lt"/>
              </a:rPr>
              <a:t>. Az egyetem és a</a:t>
            </a:r>
            <a:r>
              <a:rPr lang="hu-HU" sz="1600" dirty="0" smtClean="0">
                <a:latin typeface="+mj-lt"/>
              </a:rPr>
              <a:t> vállalat a képzés időtartamán osztozik:</a:t>
            </a:r>
          </a:p>
          <a:p>
            <a:pPr marL="0" indent="0" algn="just" defTabSz="360000">
              <a:buNone/>
            </a:pPr>
            <a:endParaRPr lang="hu-HU" sz="1600" dirty="0" smtClean="0">
              <a:latin typeface="+mj-lt"/>
            </a:endParaRPr>
          </a:p>
          <a:p>
            <a:pPr marL="0" indent="-360000" defTabSz="360000"/>
            <a:r>
              <a:rPr lang="hu-HU" sz="1600" dirty="0" smtClean="0">
                <a:latin typeface="+mj-lt"/>
              </a:rPr>
              <a:t>az alapképzés képzési idejének (3,5 év) közel felét a </a:t>
            </a:r>
            <a:r>
              <a:rPr lang="hu-HU" sz="1600" dirty="0" smtClean="0">
                <a:latin typeface="+mj-lt"/>
              </a:rPr>
              <a:t>vállalatnál tölti </a:t>
            </a:r>
            <a:r>
              <a:rPr lang="hu-HU" sz="1600" dirty="0" smtClean="0">
                <a:latin typeface="+mj-lt"/>
              </a:rPr>
              <a:t>a hallgató,</a:t>
            </a:r>
          </a:p>
          <a:p>
            <a:pPr marL="0" indent="-360000" algn="just" defTabSz="360000"/>
            <a:r>
              <a:rPr lang="hu-HU" sz="1600" dirty="0" smtClean="0">
                <a:latin typeface="+mj-lt"/>
              </a:rPr>
              <a:t>az egyetem feladata elsősorban az elméleti, míg a vállalaté a 	gyakorlati képzés. 4 hét </a:t>
            </a:r>
            <a:r>
              <a:rPr lang="hu-HU" sz="1600" dirty="0" smtClean="0">
                <a:latin typeface="+mj-lt"/>
              </a:rPr>
              <a:t>szabadság illeti meg hallgatót.</a:t>
            </a:r>
            <a:endParaRPr lang="hu-HU" sz="1600" i="1" dirty="0" smtClean="0">
              <a:latin typeface="+mj-lt"/>
            </a:endParaRPr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 descr="MK_dualis_modell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35696" y="3717032"/>
            <a:ext cx="5774660" cy="2520280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63"/>
    </mc:Choice>
    <mc:Fallback>
      <p:transition spd="slow" advTm="18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ép 12" descr="20150924 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6199" y="4101302"/>
            <a:ext cx="4370540" cy="2642852"/>
          </a:xfrm>
          <a:prstGeom prst="rect">
            <a:avLst/>
          </a:prstGeom>
        </p:spPr>
      </p:pic>
      <p:pic>
        <p:nvPicPr>
          <p:cNvPr id="11" name="Kép 10" descr="20150924 0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6199" y="1165112"/>
            <a:ext cx="4370540" cy="2936190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/>
              <a:t>D</a:t>
            </a:r>
            <a:r>
              <a:rPr lang="hu-HU" sz="3600" b="1" dirty="0" smtClean="0"/>
              <a:t>uális gépészmérnök hallgatók</a:t>
            </a:r>
            <a:endParaRPr lang="hu-HU" sz="3600" b="1" dirty="0"/>
          </a:p>
        </p:txBody>
      </p:sp>
      <p:pic>
        <p:nvPicPr>
          <p:cNvPr id="12" name="Kép 11" descr="20150924 0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3002" y="4110430"/>
            <a:ext cx="4333197" cy="26337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002" y="1256845"/>
            <a:ext cx="4333197" cy="2845128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73"/>
    </mc:Choice>
    <mc:Fallback>
      <p:transition spd="slow" advTm="4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err="1" smtClean="0"/>
              <a:t>BSc</a:t>
            </a:r>
            <a:r>
              <a:rPr lang="hu-HU" sz="3600" b="1" dirty="0" smtClean="0"/>
              <a:t> duális partnereink 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1043608" y="6381328"/>
            <a:ext cx="18002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664209"/>
            <a:ext cx="7980188" cy="4573103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43"/>
    </mc:Choice>
    <mc:Fallback>
      <p:transition spd="slow" advTm="13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Gépészmérnöki </a:t>
            </a:r>
            <a:r>
              <a:rPr lang="hu-HU" sz="3600" b="1" dirty="0" err="1" smtClean="0"/>
              <a:t>MSc</a:t>
            </a:r>
            <a:r>
              <a:rPr lang="hu-HU" sz="3600" b="1" dirty="0" smtClean="0"/>
              <a:t> szak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1043608" y="6381328"/>
            <a:ext cx="18002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446459"/>
              </p:ext>
            </p:extLst>
          </p:nvPr>
        </p:nvGraphicFramePr>
        <p:xfrm>
          <a:off x="457200" y="1600200"/>
          <a:ext cx="792088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Szak neve: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gépészmérnöki mesterképzési szak</a:t>
                      </a:r>
                      <a:endParaRPr lang="hu-H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Szakképzettség</a:t>
                      </a:r>
                      <a:r>
                        <a:rPr lang="hu-HU" sz="1200" b="1" baseline="0" dirty="0" smtClean="0"/>
                        <a:t> megnevezése: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okleveles gépészmérnök</a:t>
                      </a:r>
                      <a:endParaRPr lang="hu-H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Indított specializáció: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Termeléstámogató</a:t>
                      </a:r>
                    </a:p>
                    <a:p>
                      <a:r>
                        <a:rPr lang="hu-HU" sz="1200" b="1" dirty="0" smtClean="0"/>
                        <a:t>Műanyag fröccsöntő (</a:t>
                      </a:r>
                      <a:r>
                        <a:rPr lang="hu-HU" sz="1200" b="1" dirty="0" err="1" smtClean="0"/>
                        <a:t>Vitesco</a:t>
                      </a:r>
                      <a:r>
                        <a:rPr lang="hu-HU" sz="1200" b="1" dirty="0" smtClean="0"/>
                        <a:t> Technologies Hungary Kft. támogatásával)</a:t>
                      </a:r>
                      <a:endParaRPr lang="hu-H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Képzési forma: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nappali és levelező</a:t>
                      </a:r>
                      <a:endParaRPr lang="hu-H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Szakfelelős: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Dr.</a:t>
                      </a:r>
                      <a:r>
                        <a:rPr lang="hu-HU" sz="1200" b="1" baseline="0" dirty="0" smtClean="0"/>
                        <a:t> </a:t>
                      </a:r>
                      <a:r>
                        <a:rPr lang="hu-HU" sz="1200" b="1" baseline="0" dirty="0" err="1" smtClean="0"/>
                        <a:t>Mankovits</a:t>
                      </a:r>
                      <a:r>
                        <a:rPr lang="hu-HU" sz="1200" b="1" baseline="0" dirty="0" smtClean="0"/>
                        <a:t> Tamás</a:t>
                      </a:r>
                      <a:endParaRPr lang="hu-H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Képzési</a:t>
                      </a:r>
                      <a:r>
                        <a:rPr lang="hu-HU" sz="1200" b="1" baseline="0" dirty="0" smtClean="0"/>
                        <a:t> idő: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4 félév</a:t>
                      </a:r>
                      <a:endParaRPr lang="hu-H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Az oklevélhez szükséges kredit</a:t>
                      </a:r>
                      <a:r>
                        <a:rPr lang="hu-HU" sz="1200" b="1" baseline="0" dirty="0" smtClean="0"/>
                        <a:t>ek száma: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120 kredit</a:t>
                      </a:r>
                      <a:endParaRPr lang="hu-H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Kontaktórák</a:t>
                      </a:r>
                      <a:r>
                        <a:rPr lang="hu-HU" sz="1200" b="1" baseline="0" dirty="0" smtClean="0"/>
                        <a:t> száma: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nappali: 1170 óra, levelező: 624 óra</a:t>
                      </a:r>
                      <a:endParaRPr lang="hu-H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Szakmai gyakorlat ideje: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4 hét</a:t>
                      </a:r>
                      <a:endParaRPr lang="hu-H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07"/>
    </mc:Choice>
    <mc:Fallback>
      <p:transition spd="slow" advTm="10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err="1"/>
              <a:t>M</a:t>
            </a:r>
            <a:r>
              <a:rPr lang="hu-HU" sz="3600" b="1" dirty="0" err="1" smtClean="0"/>
              <a:t>Sc</a:t>
            </a:r>
            <a:r>
              <a:rPr lang="hu-HU" sz="3600" b="1" dirty="0" smtClean="0"/>
              <a:t> duális partnereink 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1043608" y="6381328"/>
            <a:ext cx="18002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38064"/>
            <a:ext cx="8248650" cy="4971256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0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22"/>
    </mc:Choice>
    <mc:Fallback>
      <p:transition spd="slow" advTm="54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Kapcsolat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491882"/>
              </p:ext>
            </p:extLst>
          </p:nvPr>
        </p:nvGraphicFramePr>
        <p:xfrm>
          <a:off x="467544" y="2276872"/>
          <a:ext cx="8280920" cy="341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hu-HU" dirty="0" err="1" smtClean="0">
                          <a:solidFill>
                            <a:schemeClr val="tx1"/>
                          </a:solidFill>
                        </a:rPr>
                        <a:t>Mankovits</a:t>
                      </a:r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 Tamás 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Dr. Deák</a:t>
                      </a:r>
                      <a:r>
                        <a:rPr lang="hu-HU" baseline="0" dirty="0" smtClean="0">
                          <a:solidFill>
                            <a:schemeClr val="tx1"/>
                          </a:solidFill>
                        </a:rPr>
                        <a:t> Krisztián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tanszékvezető egyetemi docens</a:t>
                      </a:r>
                    </a:p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Gépészmérnöki Tanszék</a:t>
                      </a:r>
                    </a:p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Debreceni Egyetem Műszaki Kar</a:t>
                      </a:r>
                    </a:p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tel.: +3652415155 (77775)</a:t>
                      </a:r>
                    </a:p>
                    <a:p>
                      <a:r>
                        <a:rPr lang="hu-HU" dirty="0" err="1" smtClean="0">
                          <a:solidFill>
                            <a:schemeClr val="tx1"/>
                          </a:solidFill>
                          <a:hlinkClick r:id="rId4"/>
                        </a:rPr>
                        <a:t>tamas.mankovits</a:t>
                      </a:r>
                      <a:r>
                        <a:rPr lang="hu-HU" dirty="0" smtClean="0">
                          <a:solidFill>
                            <a:schemeClr val="tx1"/>
                          </a:solidFill>
                          <a:hlinkClick r:id="rId4"/>
                        </a:rPr>
                        <a:t>@</a:t>
                      </a:r>
                      <a:r>
                        <a:rPr lang="hu-HU" dirty="0" err="1" smtClean="0">
                          <a:solidFill>
                            <a:schemeClr val="tx1"/>
                          </a:solidFill>
                          <a:hlinkClick r:id="rId4"/>
                        </a:rPr>
                        <a:t>eng.unideb.hu</a:t>
                      </a:r>
                      <a:endParaRPr lang="hu-HU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aseline="0" dirty="0" smtClean="0">
                          <a:solidFill>
                            <a:schemeClr val="tx1"/>
                          </a:solidFill>
                        </a:rPr>
                        <a:t>egyetemi adjunktus</a:t>
                      </a:r>
                    </a:p>
                    <a:p>
                      <a:r>
                        <a:rPr lang="hu-HU" baseline="0" dirty="0" smtClean="0">
                          <a:solidFill>
                            <a:schemeClr val="tx1"/>
                          </a:solidFill>
                        </a:rPr>
                        <a:t>beiskolázási felelős</a:t>
                      </a:r>
                      <a:endParaRPr lang="hu-HU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Gépészmérnöki Tanszék</a:t>
                      </a:r>
                    </a:p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Debreceni Egyetem Műszaki Kar</a:t>
                      </a:r>
                    </a:p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tel.:</a:t>
                      </a:r>
                      <a:r>
                        <a:rPr lang="hu-HU" baseline="0" dirty="0" smtClean="0">
                          <a:solidFill>
                            <a:schemeClr val="tx1"/>
                          </a:solidFill>
                        </a:rPr>
                        <a:t> +3652415155 (77780)</a:t>
                      </a:r>
                    </a:p>
                    <a:p>
                      <a:r>
                        <a:rPr lang="hu-HU" baseline="0" dirty="0" err="1" smtClean="0">
                          <a:solidFill>
                            <a:schemeClr val="tx1"/>
                          </a:solidFill>
                          <a:hlinkClick r:id="rId5"/>
                        </a:rPr>
                        <a:t>deak.krisztian</a:t>
                      </a:r>
                      <a:r>
                        <a:rPr lang="hu-HU" baseline="0" dirty="0" smtClean="0">
                          <a:solidFill>
                            <a:schemeClr val="tx1"/>
                          </a:solidFill>
                          <a:hlinkClick r:id="rId5"/>
                        </a:rPr>
                        <a:t>@</a:t>
                      </a:r>
                      <a:r>
                        <a:rPr lang="hu-HU" baseline="0" dirty="0" err="1" smtClean="0">
                          <a:solidFill>
                            <a:schemeClr val="tx1"/>
                          </a:solidFill>
                          <a:hlinkClick r:id="rId5"/>
                        </a:rPr>
                        <a:t>eng.unideb.hu</a:t>
                      </a:r>
                      <a:endParaRPr lang="hu-HU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hu-HU" sz="1600" b="1" dirty="0" smtClean="0">
                          <a:solidFill>
                            <a:schemeClr val="tx1"/>
                          </a:solidFill>
                        </a:rPr>
                        <a:t>Debreceni Egyetem Műszaki Kar, Gépészmérnöki Tanszék</a:t>
                      </a:r>
                    </a:p>
                    <a:p>
                      <a:pPr algn="ctr"/>
                      <a:r>
                        <a:rPr lang="hu-HU" sz="1600" dirty="0" smtClean="0">
                          <a:solidFill>
                            <a:schemeClr val="tx1"/>
                          </a:solidFill>
                        </a:rPr>
                        <a:t>4028</a:t>
                      </a:r>
                      <a:r>
                        <a:rPr lang="hu-HU" sz="1600" baseline="0" dirty="0" smtClean="0">
                          <a:solidFill>
                            <a:schemeClr val="tx1"/>
                          </a:solidFill>
                        </a:rPr>
                        <a:t> Debrecen, </a:t>
                      </a:r>
                      <a:r>
                        <a:rPr lang="hu-HU" sz="1600" baseline="0" dirty="0" err="1" smtClean="0">
                          <a:solidFill>
                            <a:schemeClr val="tx1"/>
                          </a:solidFill>
                        </a:rPr>
                        <a:t>Ótemető</a:t>
                      </a:r>
                      <a:r>
                        <a:rPr lang="hu-HU" sz="1600" baseline="0" dirty="0" smtClean="0">
                          <a:solidFill>
                            <a:schemeClr val="tx1"/>
                          </a:solidFill>
                        </a:rPr>
                        <a:t> u. 2-4.</a:t>
                      </a:r>
                    </a:p>
                    <a:p>
                      <a:pPr algn="ctr"/>
                      <a:endParaRPr lang="hu-HU" sz="16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1600" baseline="0" dirty="0" smtClean="0">
                          <a:solidFill>
                            <a:schemeClr val="tx1"/>
                          </a:solidFill>
                        </a:rPr>
                        <a:t>További információkért kérem látogassa meg honlapunkat !</a:t>
                      </a:r>
                    </a:p>
                    <a:p>
                      <a:pPr algn="ctr"/>
                      <a:r>
                        <a:rPr lang="hu-HU" sz="1600" baseline="0" dirty="0" smtClean="0">
                          <a:solidFill>
                            <a:srgbClr val="FF0000"/>
                          </a:solidFill>
                        </a:rPr>
                        <a:t>https://mecheng.unideb.hu/ </a:t>
                      </a:r>
                      <a:endParaRPr lang="hu-H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83"/>
    </mc:Choice>
    <mc:Fallback>
      <p:transition spd="slow" advTm="82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A Műszaki Kar története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églalap 2"/>
          <p:cNvSpPr/>
          <p:nvPr/>
        </p:nvSpPr>
        <p:spPr>
          <a:xfrm>
            <a:off x="395536" y="1336120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cap="all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2015-ben lett 50 éves a műszaki kar</a:t>
            </a:r>
          </a:p>
          <a:p>
            <a:endParaRPr lang="hu-HU" b="1" cap="all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• 1965 – Felsőfokú Épületgépészeti Technikum</a:t>
            </a:r>
          </a:p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• 2000 – Debreceni Egyetem Műszaki Főiskolai Kar</a:t>
            </a:r>
          </a:p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• 2007 – Debreceni Egyetem Műszaki Kar</a:t>
            </a:r>
          </a:p>
          <a:p>
            <a:endParaRPr lang="hu-HU" sz="1400" i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hu-HU" b="1" cap="all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Küldetésünk:</a:t>
            </a:r>
          </a:p>
          <a:p>
            <a:pPr lvl="1"/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Erős „Műszaki Tudományi Karrá” válni, amely képes az Észak-alföldi régió műszaki központja lenni, amit az érték, minőség, megbízhatóság és aktivitás jellemez.</a:t>
            </a:r>
          </a:p>
        </p:txBody>
      </p:sp>
      <p:pic>
        <p:nvPicPr>
          <p:cNvPr id="16" name="Picture 5" descr="H1#6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1964" y="4257061"/>
            <a:ext cx="5220072" cy="1821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églalap 3"/>
          <p:cNvSpPr/>
          <p:nvPr/>
        </p:nvSpPr>
        <p:spPr>
          <a:xfrm>
            <a:off x="1302451" y="6201251"/>
            <a:ext cx="653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További hasznos információk :  https</a:t>
            </a:r>
            <a:r>
              <a:rPr lang="hu-HU" dirty="0">
                <a:solidFill>
                  <a:srgbClr val="FF0000"/>
                </a:solidFill>
              </a:rPr>
              <a:t>://eng.unideb.hu/</a:t>
            </a:r>
          </a:p>
        </p:txBody>
      </p:sp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3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80"/>
    </mc:Choice>
    <mc:Fallback>
      <p:transition spd="slow" advTm="49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A Műszaki Kar története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ép 9" descr="letölté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476268"/>
            <a:ext cx="4053069" cy="2410468"/>
          </a:xfrm>
          <a:prstGeom prst="rect">
            <a:avLst/>
          </a:prstGeom>
        </p:spPr>
      </p:pic>
      <p:pic>
        <p:nvPicPr>
          <p:cNvPr id="11" name="Kép 10" descr="letölté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2565" y="1491520"/>
            <a:ext cx="4053891" cy="2395215"/>
          </a:xfrm>
          <a:prstGeom prst="rect">
            <a:avLst/>
          </a:prstGeom>
        </p:spPr>
      </p:pic>
      <p:pic>
        <p:nvPicPr>
          <p:cNvPr id="12" name="Kép 11" descr="Kar_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50062" y="4021640"/>
            <a:ext cx="4458469" cy="2592288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7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14"/>
    </mc:Choice>
    <mc:Fallback>
      <p:transition spd="slow" advTm="2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Műszaki Kar </a:t>
            </a:r>
            <a:r>
              <a:rPr lang="hu-HU" sz="3600" b="1" dirty="0" err="1" smtClean="0"/>
              <a:t>BSc</a:t>
            </a:r>
            <a:r>
              <a:rPr lang="hu-HU" sz="3600" b="1" dirty="0" smtClean="0"/>
              <a:t> és </a:t>
            </a:r>
            <a:r>
              <a:rPr lang="hu-HU" sz="3600" b="1" dirty="0" err="1" smtClean="0"/>
              <a:t>MSc</a:t>
            </a:r>
            <a:r>
              <a:rPr lang="hu-HU" sz="3600" b="1" dirty="0" smtClean="0"/>
              <a:t> szakok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ábláza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636098"/>
              </p:ext>
            </p:extLst>
          </p:nvPr>
        </p:nvGraphicFramePr>
        <p:xfrm>
          <a:off x="323528" y="1484784"/>
          <a:ext cx="4336861" cy="3852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7786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Alapszakok (</a:t>
                      </a:r>
                      <a:r>
                        <a:rPr lang="hu-HU" dirty="0" err="1" smtClean="0">
                          <a:solidFill>
                            <a:schemeClr val="tx1"/>
                          </a:solidFill>
                        </a:rPr>
                        <a:t>BSc</a:t>
                      </a:r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342">
                <a:tc>
                  <a:txBody>
                    <a:bodyPr/>
                    <a:lstStyle/>
                    <a:p>
                      <a:r>
                        <a:rPr lang="hu-HU" b="1" dirty="0" smtClean="0"/>
                        <a:t>gépészmérnöki</a:t>
                      </a:r>
                      <a:endParaRPr lang="hu-HU" b="1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hu-HU" b="1" dirty="0" smtClean="0"/>
                        <a:t>műszaki </a:t>
                      </a:r>
                      <a:r>
                        <a:rPr lang="hu-HU" b="1" dirty="0" smtClean="0"/>
                        <a:t>menedzser</a:t>
                      </a:r>
                      <a:endParaRPr lang="hu-HU" b="1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225">
                <a:tc>
                  <a:txBody>
                    <a:bodyPr/>
                    <a:lstStyle/>
                    <a:p>
                      <a:r>
                        <a:rPr lang="hu-HU" b="1" dirty="0" smtClean="0"/>
                        <a:t>mechatronika </a:t>
                      </a:r>
                      <a:r>
                        <a:rPr lang="hu-HU" b="1" dirty="0" smtClean="0"/>
                        <a:t>mérnöki,</a:t>
                      </a:r>
                    </a:p>
                    <a:p>
                      <a:r>
                        <a:rPr lang="hu-HU" b="1" dirty="0" smtClean="0"/>
                        <a:t>járműmérnöki</a:t>
                      </a:r>
                      <a:endParaRPr lang="hu-HU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056">
                <a:tc>
                  <a:txBody>
                    <a:bodyPr/>
                    <a:lstStyle/>
                    <a:p>
                      <a:r>
                        <a:rPr lang="hu-HU" b="1" dirty="0" smtClean="0"/>
                        <a:t>környezetmérnöki</a:t>
                      </a:r>
                      <a:endParaRPr lang="hu-HU" b="1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hu-HU" b="1" dirty="0" smtClean="0"/>
                        <a:t>építőmérnöki</a:t>
                      </a:r>
                      <a:endParaRPr lang="hu-HU" b="1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225">
                <a:tc>
                  <a:txBody>
                    <a:bodyPr/>
                    <a:lstStyle/>
                    <a:p>
                      <a:r>
                        <a:rPr lang="hu-HU" b="1" dirty="0" smtClean="0"/>
                        <a:t>építészmérnöki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281705"/>
              </p:ext>
            </p:extLst>
          </p:nvPr>
        </p:nvGraphicFramePr>
        <p:xfrm>
          <a:off x="4788024" y="1475875"/>
          <a:ext cx="4188795" cy="3442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8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981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Mesterszakok (</a:t>
                      </a:r>
                      <a:r>
                        <a:rPr lang="hu-HU" dirty="0" err="1" smtClean="0">
                          <a:solidFill>
                            <a:schemeClr val="tx1"/>
                          </a:solidFill>
                        </a:rPr>
                        <a:t>MSc</a:t>
                      </a:r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487">
                <a:tc>
                  <a:txBody>
                    <a:bodyPr/>
                    <a:lstStyle/>
                    <a:p>
                      <a:r>
                        <a:rPr lang="hu-HU" b="1" dirty="0" smtClean="0"/>
                        <a:t>gépészmérnöki</a:t>
                      </a:r>
                      <a:endParaRPr lang="hu-HU" b="1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8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létesítménymérnöki</a:t>
                      </a:r>
                      <a:endParaRPr lang="hu-HU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98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műszaki menedzser</a:t>
                      </a:r>
                      <a:endParaRPr lang="hu-HU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981">
                <a:tc>
                  <a:txBody>
                    <a:bodyPr/>
                    <a:lstStyle/>
                    <a:p>
                      <a:r>
                        <a:rPr lang="hu-HU" b="1" dirty="0" smtClean="0"/>
                        <a:t>mechatronika mérnöki</a:t>
                      </a:r>
                      <a:endParaRPr lang="hu-HU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dirty="0" smtClean="0"/>
                        <a:t>környezetmérnöki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9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dirty="0" smtClean="0"/>
                        <a:t>településmérnöki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7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dirty="0" smtClean="0"/>
                        <a:t>tervező építészmérnöki</a:t>
                      </a:r>
                      <a:endParaRPr lang="hu-HU" b="1" dirty="0" smtClean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1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2"/>
    </mc:Choice>
    <mc:Fallback>
      <p:transition spd="slow" advTm="6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sz="3600" b="1" dirty="0" smtClean="0"/>
              <a:t>Oktatás és kutatás a gépészmérnöki képzésben 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51920" y="1340768"/>
            <a:ext cx="9056583" cy="534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Gépészmérnöki alapszak			Szakmérnöki képzések</a:t>
            </a:r>
            <a:endParaRPr lang="hu-HU" sz="1600" b="1" dirty="0" smtClean="0"/>
          </a:p>
          <a:p>
            <a:pPr>
              <a:spcBef>
                <a:spcPts val="600"/>
              </a:spcBef>
            </a:pPr>
            <a:r>
              <a:rPr lang="hu-HU" sz="1200" b="1" dirty="0" smtClean="0"/>
              <a:t>	</a:t>
            </a:r>
            <a:r>
              <a:rPr lang="hu-HU" sz="1600" dirty="0" smtClean="0"/>
              <a:t>Üzemeltető-karbantartó (N/L)		Atomerőművi üzemeltetési </a:t>
            </a:r>
            <a:endParaRPr lang="hu-HU" sz="1600" dirty="0"/>
          </a:p>
          <a:p>
            <a:pPr>
              <a:spcBef>
                <a:spcPts val="600"/>
              </a:spcBef>
            </a:pPr>
            <a:r>
              <a:rPr lang="hu-HU" sz="1600" dirty="0"/>
              <a:t>	Járműipari </a:t>
            </a:r>
            <a:r>
              <a:rPr lang="hu-HU" sz="1600" dirty="0" smtClean="0"/>
              <a:t>folyamattervező (N)		Gépészeti szimulációs</a:t>
            </a:r>
            <a:endParaRPr lang="hu-HU" sz="1600" dirty="0" smtClean="0"/>
          </a:p>
          <a:p>
            <a:pPr>
              <a:spcBef>
                <a:spcPts val="600"/>
              </a:spcBef>
            </a:pPr>
            <a:r>
              <a:rPr lang="hu-HU" sz="1600" dirty="0" smtClean="0"/>
              <a:t>	</a:t>
            </a:r>
            <a:r>
              <a:rPr lang="hu-HU" sz="1600" dirty="0" smtClean="0"/>
              <a:t>Épületgépész (N/L)			Polimertechnológiai</a:t>
            </a:r>
          </a:p>
          <a:p>
            <a:pPr>
              <a:spcBef>
                <a:spcPts val="600"/>
              </a:spcBef>
            </a:pPr>
            <a:r>
              <a:rPr lang="hu-HU" sz="1600" dirty="0"/>
              <a:t> </a:t>
            </a:r>
            <a:r>
              <a:rPr lang="hu-HU" sz="1600" dirty="0" smtClean="0"/>
              <a:t>            Géptervező (N) (2021/2022 tanévtől)     	Szerkezetintegritási és</a:t>
            </a:r>
          </a:p>
          <a:p>
            <a:pPr>
              <a:spcBef>
                <a:spcPts val="600"/>
              </a:spcBef>
            </a:pPr>
            <a:r>
              <a:rPr lang="hu-HU" sz="1600" dirty="0" smtClean="0"/>
              <a:t>	Anyagtechnológia (N) (2021/2022 tanévtől) roncsolásmentes vizsgáló</a:t>
            </a:r>
            <a:endParaRPr lang="hu-HU" sz="16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1600" b="1" dirty="0" smtClean="0"/>
              <a:t>Gépészmérnöki mesterszak			</a:t>
            </a:r>
            <a:r>
              <a:rPr lang="hu-HU" sz="1600" dirty="0" smtClean="0"/>
              <a:t>Műszaki diagnosztika (</a:t>
            </a:r>
            <a:r>
              <a:rPr lang="hu-HU" sz="1600" dirty="0" err="1" smtClean="0"/>
              <a:t>foly</a:t>
            </a:r>
            <a:r>
              <a:rPr lang="hu-HU" sz="1600" dirty="0" smtClean="0"/>
              <a:t>.-</a:t>
            </a:r>
            <a:r>
              <a:rPr lang="hu-HU" sz="1600" dirty="0" err="1" smtClean="0"/>
              <a:t>ban</a:t>
            </a:r>
            <a:r>
              <a:rPr lang="hu-HU" sz="1600" dirty="0" smtClean="0"/>
              <a:t>)</a:t>
            </a:r>
            <a:endParaRPr lang="hu-HU" sz="1600" dirty="0" smtClean="0"/>
          </a:p>
          <a:p>
            <a:r>
              <a:rPr lang="hu-HU" sz="1200" dirty="0" smtClean="0"/>
              <a:t>	</a:t>
            </a:r>
            <a:r>
              <a:rPr lang="hu-HU" sz="1600" dirty="0" smtClean="0"/>
              <a:t>Termeléstámogató </a:t>
            </a:r>
          </a:p>
          <a:p>
            <a:r>
              <a:rPr lang="hu-HU" sz="1600" dirty="0"/>
              <a:t>	</a:t>
            </a:r>
            <a:r>
              <a:rPr lang="hu-HU" sz="1600" dirty="0" smtClean="0"/>
              <a:t>Műanyag fröccsöntő </a:t>
            </a:r>
            <a:endParaRPr lang="hu-HU" sz="1600" b="1" dirty="0" smtClean="0"/>
          </a:p>
          <a:p>
            <a:r>
              <a:rPr lang="hu-HU" sz="1600" b="1" dirty="0" smtClean="0"/>
              <a:t>KUTATÁSI </a:t>
            </a:r>
            <a:r>
              <a:rPr lang="hu-HU" sz="1600" b="1" dirty="0" smtClean="0"/>
              <a:t>TERÜLETEK</a:t>
            </a:r>
            <a:endParaRPr lang="hu-HU" sz="1600" b="1" dirty="0" smtClean="0"/>
          </a:p>
          <a:p>
            <a:pPr>
              <a:spcAft>
                <a:spcPts val="300"/>
              </a:spcAft>
            </a:pPr>
            <a:r>
              <a:rPr lang="hu-HU" sz="1600" b="1" dirty="0" smtClean="0"/>
              <a:t>	</a:t>
            </a:r>
            <a:r>
              <a:rPr lang="hu-HU" sz="1600" dirty="0" smtClean="0"/>
              <a:t>Anyagtudomány</a:t>
            </a:r>
          </a:p>
          <a:p>
            <a:pPr>
              <a:spcAft>
                <a:spcPts val="300"/>
              </a:spcAft>
            </a:pPr>
            <a:r>
              <a:rPr lang="hu-HU" sz="1600" dirty="0" smtClean="0"/>
              <a:t>	Gyártástudomány</a:t>
            </a:r>
          </a:p>
          <a:p>
            <a:pPr>
              <a:spcAft>
                <a:spcPts val="300"/>
              </a:spcAft>
            </a:pPr>
            <a:r>
              <a:rPr lang="hu-HU" sz="1600" dirty="0" smtClean="0"/>
              <a:t>	Gép- és terméktervezés</a:t>
            </a:r>
          </a:p>
          <a:p>
            <a:pPr>
              <a:spcAft>
                <a:spcPts val="300"/>
              </a:spcAft>
            </a:pPr>
            <a:r>
              <a:rPr lang="hu-HU" sz="1600" dirty="0" smtClean="0"/>
              <a:t>	Modellezés és szimuláció</a:t>
            </a:r>
          </a:p>
          <a:p>
            <a:pPr>
              <a:spcAft>
                <a:spcPts val="300"/>
              </a:spcAft>
            </a:pPr>
            <a:r>
              <a:rPr lang="hu-HU" sz="1600" dirty="0" smtClean="0"/>
              <a:t>	Műszaki diagnosztika</a:t>
            </a:r>
          </a:p>
          <a:p>
            <a:pPr>
              <a:spcAft>
                <a:spcPts val="300"/>
              </a:spcAft>
            </a:pPr>
            <a:r>
              <a:rPr lang="hu-HU" sz="1600" dirty="0" smtClean="0"/>
              <a:t>	Anyagmozgató </a:t>
            </a:r>
            <a:r>
              <a:rPr lang="hu-HU" sz="1600" dirty="0" smtClean="0"/>
              <a:t>rendszerek</a:t>
            </a:r>
          </a:p>
          <a:p>
            <a:pPr>
              <a:spcAft>
                <a:spcPts val="300"/>
              </a:spcAft>
            </a:pPr>
            <a:r>
              <a:rPr lang="hu-HU" sz="1600" dirty="0"/>
              <a:t>	</a:t>
            </a:r>
            <a:r>
              <a:rPr lang="hu-HU" sz="1600" dirty="0" smtClean="0"/>
              <a:t>Járműipar</a:t>
            </a:r>
            <a:endParaRPr lang="hu-HU" sz="16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sz="1200" b="1" dirty="0"/>
          </a:p>
        </p:txBody>
      </p:sp>
      <p:pic>
        <p:nvPicPr>
          <p:cNvPr id="11" name="Kép 10" descr="MetalFoam_000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7944" y="3861048"/>
            <a:ext cx="1656184" cy="1368152"/>
          </a:xfrm>
          <a:prstGeom prst="rect">
            <a:avLst/>
          </a:prstGeom>
        </p:spPr>
      </p:pic>
      <p:pic>
        <p:nvPicPr>
          <p:cNvPr id="13" name="Kép 12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3156" y="5301208"/>
            <a:ext cx="1635348" cy="1428649"/>
          </a:xfrm>
          <a:prstGeom prst="rect">
            <a:avLst/>
          </a:prstGeom>
        </p:spPr>
      </p:pic>
      <p:pic>
        <p:nvPicPr>
          <p:cNvPr id="14" name="Kép 13" descr="F:\Asztal\Femhab\Alapanyag_nyomovizsgalat\CIMG13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3861048"/>
            <a:ext cx="165618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Kép 14" descr="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5301208"/>
            <a:ext cx="1800200" cy="1443673"/>
          </a:xfrm>
          <a:prstGeom prst="rect">
            <a:avLst/>
          </a:prstGeom>
        </p:spPr>
      </p:pic>
      <p:pic>
        <p:nvPicPr>
          <p:cNvPr id="16385" name="Kép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5301208"/>
            <a:ext cx="158417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OR1_7ez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15508" y="3861048"/>
            <a:ext cx="1607096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1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42"/>
    </mc:Choice>
    <mc:Fallback>
      <p:transition spd="slow" advTm="25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Angol nyelvű képzés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251520" y="1576819"/>
            <a:ext cx="856895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b="1" dirty="0" err="1" smtClean="0"/>
              <a:t>Mechanical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Engineering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BSc</a:t>
            </a:r>
            <a:endParaRPr lang="hu-HU" sz="2000" b="1" dirty="0" smtClean="0"/>
          </a:p>
          <a:p>
            <a:pPr>
              <a:spcAft>
                <a:spcPts val="300"/>
              </a:spcAft>
            </a:pPr>
            <a:r>
              <a:rPr lang="hu-HU" sz="2000" dirty="0" smtClean="0"/>
              <a:t>	</a:t>
            </a:r>
            <a:r>
              <a:rPr lang="hu-HU" sz="2000" dirty="0" err="1" smtClean="0"/>
              <a:t>Operation</a:t>
            </a:r>
            <a:r>
              <a:rPr lang="hu-HU" sz="2000" dirty="0" smtClean="0"/>
              <a:t> and </a:t>
            </a:r>
            <a:r>
              <a:rPr lang="hu-HU" sz="2000" dirty="0" err="1" smtClean="0"/>
              <a:t>Maintenance</a:t>
            </a:r>
            <a:endParaRPr lang="hu-HU" sz="2000" dirty="0" smtClean="0"/>
          </a:p>
          <a:p>
            <a:pPr>
              <a:spcAft>
                <a:spcPts val="300"/>
              </a:spcAft>
            </a:pPr>
            <a:r>
              <a:rPr lang="hu-HU" sz="2000" dirty="0" smtClean="0"/>
              <a:t>	Automotive </a:t>
            </a:r>
            <a:r>
              <a:rPr lang="hu-HU" sz="2000" dirty="0" err="1" smtClean="0"/>
              <a:t>Production</a:t>
            </a:r>
            <a:r>
              <a:rPr lang="hu-HU" sz="2000" dirty="0" smtClean="0"/>
              <a:t> </a:t>
            </a:r>
            <a:r>
              <a:rPr lang="hu-HU" sz="2000" dirty="0" err="1" smtClean="0"/>
              <a:t>Process</a:t>
            </a:r>
            <a:r>
              <a:rPr lang="hu-HU" sz="2000" dirty="0" smtClean="0"/>
              <a:t> </a:t>
            </a:r>
            <a:r>
              <a:rPr lang="hu-HU" sz="2000" dirty="0" err="1" smtClean="0"/>
              <a:t>Control</a:t>
            </a:r>
            <a:endParaRPr lang="hu-HU" sz="2000" dirty="0" smtClean="0"/>
          </a:p>
          <a:p>
            <a:pPr>
              <a:spcAft>
                <a:spcPts val="300"/>
              </a:spcAft>
            </a:pPr>
            <a:r>
              <a:rPr lang="hu-HU" sz="2000" dirty="0"/>
              <a:t>	</a:t>
            </a:r>
            <a:r>
              <a:rPr lang="hu-HU" sz="2000" dirty="0" smtClean="0"/>
              <a:t>Building Service </a:t>
            </a:r>
            <a:r>
              <a:rPr lang="hu-HU" sz="2000" dirty="0" err="1" smtClean="0"/>
              <a:t>Engineering</a:t>
            </a:r>
            <a:endParaRPr lang="hu-HU" sz="2000" dirty="0" smtClean="0"/>
          </a:p>
          <a:p>
            <a:pPr>
              <a:spcAft>
                <a:spcPts val="300"/>
              </a:spcAft>
            </a:pPr>
            <a:endParaRPr lang="hu-HU" sz="2000" dirty="0" smtClean="0"/>
          </a:p>
          <a:p>
            <a:pPr>
              <a:spcAft>
                <a:spcPts val="300"/>
              </a:spcAft>
            </a:pPr>
            <a:r>
              <a:rPr lang="hu-HU" sz="2000" b="1" dirty="0" err="1" smtClean="0"/>
              <a:t>Mechanical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Engineering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MSc</a:t>
            </a:r>
            <a:endParaRPr lang="hu-HU" sz="2000" b="1" dirty="0" smtClean="0"/>
          </a:p>
          <a:p>
            <a:pPr>
              <a:spcAft>
                <a:spcPts val="300"/>
              </a:spcAft>
            </a:pPr>
            <a:r>
              <a:rPr lang="hu-HU" sz="2000" dirty="0" smtClean="0"/>
              <a:t>	</a:t>
            </a:r>
            <a:r>
              <a:rPr lang="hu-HU" sz="2000" dirty="0" err="1" smtClean="0"/>
              <a:t>Production</a:t>
            </a:r>
            <a:r>
              <a:rPr lang="hu-HU" sz="2000" dirty="0" smtClean="0"/>
              <a:t> </a:t>
            </a:r>
            <a:r>
              <a:rPr lang="hu-HU" sz="2000" dirty="0" err="1" smtClean="0"/>
              <a:t>Engineering</a:t>
            </a:r>
            <a:endParaRPr lang="hu-HU" sz="2000" dirty="0" smtClean="0"/>
          </a:p>
          <a:p>
            <a:pPr>
              <a:spcAft>
                <a:spcPts val="300"/>
              </a:spcAft>
            </a:pPr>
            <a:r>
              <a:rPr lang="hu-HU" sz="2000" dirty="0"/>
              <a:t>	</a:t>
            </a:r>
            <a:r>
              <a:rPr lang="hu-HU" sz="2000" dirty="0" err="1" smtClean="0"/>
              <a:t>Moulding</a:t>
            </a:r>
            <a:r>
              <a:rPr lang="hu-HU" sz="2000" dirty="0" smtClean="0"/>
              <a:t> </a:t>
            </a:r>
            <a:r>
              <a:rPr lang="hu-HU" sz="2000" dirty="0" err="1" smtClean="0"/>
              <a:t>Engineering</a:t>
            </a:r>
            <a:r>
              <a:rPr lang="hu-HU" sz="2000" dirty="0" smtClean="0"/>
              <a:t> </a:t>
            </a:r>
            <a:endParaRPr lang="hu-HU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sz="20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sz="20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000" b="1" dirty="0" smtClean="0"/>
              <a:t>	</a:t>
            </a:r>
            <a:endParaRPr lang="hu-HU" sz="28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724824"/>
            <a:ext cx="2808312" cy="184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s://scontent.xx.fbcdn.net/hphotos-xaf1/t31.0-8/s960x960/10333671_774126889287499_7402446913479417326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700808"/>
            <a:ext cx="1920000" cy="2880000"/>
          </a:xfrm>
          <a:prstGeom prst="rect">
            <a:avLst/>
          </a:prstGeom>
          <a:noFill/>
        </p:spPr>
      </p:pic>
      <p:pic>
        <p:nvPicPr>
          <p:cNvPr id="10" name="Kép 9" descr="CAM010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215" y="4724824"/>
            <a:ext cx="2834787" cy="1800200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63"/>
    </mc:Choice>
    <mc:Fallback>
      <p:transition spd="slow" advTm="75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Külföldi részképzési lehetőségek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Képtalálat a következőre: „európa vaktérkép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50" y="1341368"/>
            <a:ext cx="6764206" cy="5400000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7020272" y="2051556"/>
            <a:ext cx="1851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ERASMUS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7019791" y="2636912"/>
            <a:ext cx="201863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smtClean="0"/>
              <a:t>+</a:t>
            </a:r>
            <a:endParaRPr lang="hu-HU" b="1" dirty="0" smtClean="0"/>
          </a:p>
          <a:p>
            <a:endParaRPr lang="hu-HU" dirty="0" smtClean="0"/>
          </a:p>
          <a:p>
            <a:pPr algn="ctr"/>
            <a:r>
              <a:rPr lang="hu-HU" dirty="0" smtClean="0"/>
              <a:t>Hallgatói csere:</a:t>
            </a:r>
          </a:p>
          <a:p>
            <a:endParaRPr lang="hu-HU" dirty="0" smtClean="0"/>
          </a:p>
          <a:p>
            <a:r>
              <a:rPr lang="hu-HU" b="1" dirty="0" smtClean="0"/>
              <a:t>USA</a:t>
            </a:r>
          </a:p>
          <a:p>
            <a:r>
              <a:rPr lang="hu-HU" b="1" dirty="0" smtClean="0"/>
              <a:t>Mexikó</a:t>
            </a:r>
          </a:p>
          <a:p>
            <a:r>
              <a:rPr lang="hu-HU" b="1" dirty="0" smtClean="0"/>
              <a:t>Brazília</a:t>
            </a:r>
          </a:p>
          <a:p>
            <a:r>
              <a:rPr lang="hu-HU" b="1" dirty="0" smtClean="0"/>
              <a:t>Japán</a:t>
            </a:r>
          </a:p>
          <a:p>
            <a:r>
              <a:rPr lang="hu-HU" b="1" dirty="0" smtClean="0"/>
              <a:t>Dél-Korea</a:t>
            </a:r>
          </a:p>
          <a:p>
            <a:r>
              <a:rPr lang="hu-HU" b="1" dirty="0" smtClean="0"/>
              <a:t>Kína</a:t>
            </a:r>
          </a:p>
          <a:p>
            <a:r>
              <a:rPr lang="hu-HU" b="1" dirty="0" smtClean="0"/>
              <a:t>Kazahsztán</a:t>
            </a:r>
          </a:p>
          <a:p>
            <a:endParaRPr lang="hu-HU" dirty="0"/>
          </a:p>
        </p:txBody>
      </p:sp>
      <p:sp>
        <p:nvSpPr>
          <p:cNvPr id="15" name="Ellipszis 14"/>
          <p:cNvSpPr/>
          <p:nvPr/>
        </p:nvSpPr>
        <p:spPr>
          <a:xfrm>
            <a:off x="2051720" y="3717032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1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755576" y="5589240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2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3707904" y="2276872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1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18" name="Ellipszis 17"/>
          <p:cNvSpPr/>
          <p:nvPr/>
        </p:nvSpPr>
        <p:spPr>
          <a:xfrm>
            <a:off x="3491880" y="4293096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1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19" name="Ellipszis 18"/>
          <p:cNvSpPr/>
          <p:nvPr/>
        </p:nvSpPr>
        <p:spPr>
          <a:xfrm>
            <a:off x="2483768" y="3212976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1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20" name="Ellipszis 19"/>
          <p:cNvSpPr/>
          <p:nvPr/>
        </p:nvSpPr>
        <p:spPr>
          <a:xfrm>
            <a:off x="2987824" y="4509120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1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21" name="Ellipszis 20"/>
          <p:cNvSpPr/>
          <p:nvPr/>
        </p:nvSpPr>
        <p:spPr>
          <a:xfrm>
            <a:off x="2555776" y="5085184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2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22" name="Ellipszis 21"/>
          <p:cNvSpPr/>
          <p:nvPr/>
        </p:nvSpPr>
        <p:spPr>
          <a:xfrm>
            <a:off x="179512" y="5517232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2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23" name="Ellipszis 22"/>
          <p:cNvSpPr/>
          <p:nvPr/>
        </p:nvSpPr>
        <p:spPr>
          <a:xfrm>
            <a:off x="2483768" y="4005064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3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24" name="Ellipszis 23"/>
          <p:cNvSpPr/>
          <p:nvPr/>
        </p:nvSpPr>
        <p:spPr>
          <a:xfrm>
            <a:off x="5292080" y="5517232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6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25" name="Ellipszis 24"/>
          <p:cNvSpPr/>
          <p:nvPr/>
        </p:nvSpPr>
        <p:spPr>
          <a:xfrm>
            <a:off x="4139952" y="4725144"/>
            <a:ext cx="288032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B050"/>
                </a:solidFill>
              </a:rPr>
              <a:t>3</a:t>
            </a:r>
            <a:endParaRPr lang="hu-HU" b="1" dirty="0">
              <a:solidFill>
                <a:srgbClr val="00B050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1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54"/>
    </mc:Choice>
    <mc:Fallback>
      <p:transition spd="slow" advTm="7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17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Laborháttér I</a:t>
            </a:r>
            <a:r>
              <a:rPr lang="hu-HU" sz="3600" b="1" dirty="0" smtClean="0"/>
              <a:t>.: Műszaki Kar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zövegdoboz 35"/>
          <p:cNvSpPr txBox="1"/>
          <p:nvPr/>
        </p:nvSpPr>
        <p:spPr>
          <a:xfrm>
            <a:off x="162337" y="1340768"/>
            <a:ext cx="907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Ipari partnerekkel működtettet laborok:</a:t>
            </a:r>
          </a:p>
          <a:p>
            <a:r>
              <a:rPr lang="hu-HU" b="1" dirty="0" smtClean="0"/>
              <a:t>BOSCH, </a:t>
            </a:r>
            <a:r>
              <a:rPr lang="hu-HU" b="1" dirty="0" err="1" smtClean="0"/>
              <a:t>FESTO</a:t>
            </a:r>
            <a:r>
              <a:rPr lang="hu-HU" b="1" dirty="0" smtClean="0"/>
              <a:t>, KUKA, NATIONAL INSTRUMENTS, </a:t>
            </a:r>
            <a:r>
              <a:rPr lang="hu-HU" b="1" dirty="0" err="1" smtClean="0"/>
              <a:t>ROHDE&amp;SCHWARZ</a:t>
            </a:r>
            <a:endParaRPr lang="hu-HU" b="1" dirty="0" smtClean="0"/>
          </a:p>
          <a:p>
            <a:r>
              <a:rPr lang="hu-HU" b="1" dirty="0" smtClean="0"/>
              <a:t>SCHNEIDER, SIEMENS, </a:t>
            </a:r>
            <a:r>
              <a:rPr lang="hu-HU" b="1" dirty="0" err="1" smtClean="0"/>
              <a:t>AVENTICS</a:t>
            </a:r>
            <a:r>
              <a:rPr lang="hu-HU" b="1" dirty="0" smtClean="0"/>
              <a:t>, MEDIKAI INNOVÁCIÓ</a:t>
            </a:r>
            <a:endParaRPr lang="hu-HU" b="1" dirty="0"/>
          </a:p>
        </p:txBody>
      </p:sp>
      <p:pic>
        <p:nvPicPr>
          <p:cNvPr id="38" name="Kép 37" descr="1404 14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82716" y="3413618"/>
            <a:ext cx="2357435" cy="1527389"/>
          </a:xfrm>
          <a:prstGeom prst="rect">
            <a:avLst/>
          </a:prstGeom>
        </p:spPr>
      </p:pic>
      <p:pic>
        <p:nvPicPr>
          <p:cNvPr id="42" name="Kép 41" descr="Pneu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1574" y="5068606"/>
            <a:ext cx="2214281" cy="1526921"/>
          </a:xfrm>
          <a:prstGeom prst="rect">
            <a:avLst/>
          </a:prstGeom>
        </p:spPr>
      </p:pic>
      <p:pic>
        <p:nvPicPr>
          <p:cNvPr id="43" name="Kép 42" descr="Hidr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3394939"/>
            <a:ext cx="2319718" cy="1546067"/>
          </a:xfrm>
          <a:prstGeom prst="rect">
            <a:avLst/>
          </a:prstGeom>
        </p:spPr>
      </p:pic>
      <p:pic>
        <p:nvPicPr>
          <p:cNvPr id="44" name="Kép 43" descr="Robot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8633" y="5068605"/>
            <a:ext cx="2371517" cy="1529841"/>
          </a:xfrm>
          <a:prstGeom prst="rect">
            <a:avLst/>
          </a:prstGeom>
        </p:spPr>
      </p:pic>
      <p:sp>
        <p:nvSpPr>
          <p:cNvPr id="46" name="Szövegdoboz 45"/>
          <p:cNvSpPr txBox="1"/>
          <p:nvPr/>
        </p:nvSpPr>
        <p:spPr>
          <a:xfrm>
            <a:off x="136082" y="2420888"/>
            <a:ext cx="890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Ipari és tudományos szoftverek:</a:t>
            </a:r>
          </a:p>
          <a:p>
            <a:r>
              <a:rPr lang="hu-HU" b="1" dirty="0" err="1" smtClean="0"/>
              <a:t>Creo</a:t>
            </a:r>
            <a:r>
              <a:rPr lang="hu-HU" b="1" dirty="0" smtClean="0"/>
              <a:t>, </a:t>
            </a:r>
            <a:r>
              <a:rPr lang="hu-HU" b="1" dirty="0" err="1" smtClean="0"/>
              <a:t>Solid</a:t>
            </a:r>
            <a:r>
              <a:rPr lang="hu-HU" b="1" dirty="0" smtClean="0"/>
              <a:t> </a:t>
            </a:r>
            <a:r>
              <a:rPr lang="hu-HU" b="1" dirty="0" err="1" smtClean="0"/>
              <a:t>Edge</a:t>
            </a:r>
            <a:r>
              <a:rPr lang="hu-HU" b="1" dirty="0" smtClean="0"/>
              <a:t>, </a:t>
            </a:r>
            <a:r>
              <a:rPr lang="hu-HU" b="1" dirty="0" err="1" smtClean="0"/>
              <a:t>Solidworks</a:t>
            </a:r>
            <a:r>
              <a:rPr lang="hu-HU" b="1" dirty="0" smtClean="0"/>
              <a:t>, </a:t>
            </a:r>
            <a:r>
              <a:rPr lang="hu-HU" b="1" dirty="0" err="1" smtClean="0"/>
              <a:t>Femap</a:t>
            </a:r>
            <a:r>
              <a:rPr lang="hu-HU" b="1" dirty="0" smtClean="0"/>
              <a:t>, </a:t>
            </a:r>
            <a:r>
              <a:rPr lang="hu-HU" b="1" dirty="0" err="1" smtClean="0"/>
              <a:t>Ansys</a:t>
            </a:r>
            <a:r>
              <a:rPr lang="hu-HU" b="1" dirty="0" smtClean="0"/>
              <a:t>, </a:t>
            </a:r>
            <a:r>
              <a:rPr lang="hu-HU" b="1" dirty="0" err="1" smtClean="0"/>
              <a:t>EdgeCAM</a:t>
            </a:r>
            <a:r>
              <a:rPr lang="hu-HU" b="1" dirty="0" smtClean="0"/>
              <a:t>, AutoCAD</a:t>
            </a:r>
            <a:endParaRPr lang="hu-HU" b="1" dirty="0" smtClean="0"/>
          </a:p>
          <a:p>
            <a:r>
              <a:rPr lang="hu-HU" b="1" dirty="0" err="1" smtClean="0"/>
              <a:t>LabVIEW</a:t>
            </a:r>
            <a:r>
              <a:rPr lang="hu-HU" b="1" dirty="0" smtClean="0"/>
              <a:t>, </a:t>
            </a:r>
            <a:r>
              <a:rPr lang="hu-HU" b="1" dirty="0" err="1" smtClean="0"/>
              <a:t>RobotStudio</a:t>
            </a:r>
            <a:r>
              <a:rPr lang="hu-HU" b="1" dirty="0" smtClean="0"/>
              <a:t>, </a:t>
            </a:r>
            <a:r>
              <a:rPr lang="hu-HU" b="1" dirty="0" err="1" smtClean="0"/>
              <a:t>Fanuc</a:t>
            </a:r>
            <a:r>
              <a:rPr lang="hu-HU" b="1" dirty="0" smtClean="0"/>
              <a:t> </a:t>
            </a:r>
            <a:r>
              <a:rPr lang="hu-HU" b="1" dirty="0" err="1" smtClean="0"/>
              <a:t>Oi</a:t>
            </a:r>
            <a:r>
              <a:rPr lang="hu-HU" b="1" dirty="0" smtClean="0"/>
              <a:t> MATE TC, </a:t>
            </a:r>
            <a:r>
              <a:rPr lang="hu-HU" b="1" dirty="0" err="1" smtClean="0"/>
              <a:t>Tecnomatix</a:t>
            </a:r>
            <a:r>
              <a:rPr lang="hu-HU" b="1" dirty="0" smtClean="0"/>
              <a:t>, MATLAB</a:t>
            </a:r>
            <a:endParaRPr lang="hu-HU" b="1" dirty="0"/>
          </a:p>
        </p:txBody>
      </p:sp>
      <p:pic>
        <p:nvPicPr>
          <p:cNvPr id="47" name="Picture 7" descr="(200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5112066"/>
            <a:ext cx="2319718" cy="148346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48" name="Kép 47" descr="BOSCH_labo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3608" y="3429000"/>
            <a:ext cx="2232248" cy="1546068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83"/>
    </mc:Choice>
    <mc:Fallback>
      <p:transition spd="slow" advTm="171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sz="3600" b="1" dirty="0" smtClean="0"/>
              <a:t>Laborháttér II</a:t>
            </a:r>
            <a:r>
              <a:rPr lang="hu-HU" sz="3600" b="1" dirty="0" smtClean="0"/>
              <a:t>.: </a:t>
            </a:r>
            <a:br>
              <a:rPr lang="hu-HU" sz="3600" b="1" dirty="0" smtClean="0"/>
            </a:br>
            <a:r>
              <a:rPr lang="hu-HU" sz="3600" b="1" dirty="0" smtClean="0"/>
              <a:t>Gépészmérnöki tanszék</a:t>
            </a:r>
            <a:endParaRPr lang="hu-HU" sz="3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0" y="6813376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0" y="44624"/>
            <a:ext cx="9144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E:\DE-MK oktató anyagok\Beiskolázás\Laborfotók\Gépelem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11" y="1619544"/>
            <a:ext cx="4096100" cy="25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E-MK oktató anyagok\Beiskolázás\Laborfotók\Mechani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86522"/>
            <a:ext cx="3672408" cy="23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E-MK oktató anyagok\Beiskolázás\Laborfotók\Metallográfi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89" y="4162501"/>
            <a:ext cx="4070722" cy="240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68491" y="1284731"/>
            <a:ext cx="8438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/>
              <a:t>D</a:t>
            </a:r>
            <a:r>
              <a:rPr lang="hu-HU" b="1" dirty="0" smtClean="0"/>
              <a:t>inamikusan </a:t>
            </a:r>
            <a:r>
              <a:rPr lang="hu-HU" b="1" dirty="0" smtClean="0"/>
              <a:t>fejlődő laborok és eszközpark </a:t>
            </a:r>
            <a:r>
              <a:rPr lang="hu-HU" b="1" dirty="0" smtClean="0"/>
              <a:t>ipari kapcsolatokkal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1619544"/>
            <a:ext cx="3672408" cy="2542957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8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77"/>
    </mc:Choice>
    <mc:Fallback>
      <p:transition spd="slow" advTm="4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7384</TotalTime>
  <Words>493</Words>
  <Application>Microsoft Office PowerPoint</Application>
  <PresentationFormat>Diavetítés a képernyőre (4:3 oldalarány)</PresentationFormat>
  <Paragraphs>158</Paragraphs>
  <Slides>19</Slides>
  <Notes>0</Notes>
  <HiddenSlides>0</HiddenSlides>
  <MMClips>19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Arial</vt:lpstr>
      <vt:lpstr>Calibri</vt:lpstr>
      <vt:lpstr>Verdana</vt:lpstr>
      <vt:lpstr>Office-téma</vt:lpstr>
      <vt:lpstr> Debreceni Egyetem Műszaki Kar Gépészmérnöki Tanszék   Dr. Mankovits Tamás  tanszékvezető egyetemi docens Gépészmérnöki Tanszék</vt:lpstr>
      <vt:lpstr>A Műszaki Kar története</vt:lpstr>
      <vt:lpstr>A Műszaki Kar története</vt:lpstr>
      <vt:lpstr>Műszaki Kar BSc és MSc szakok</vt:lpstr>
      <vt:lpstr>Oktatás és kutatás a gépészmérnöki képzésben </vt:lpstr>
      <vt:lpstr>Angol nyelvű képzés</vt:lpstr>
      <vt:lpstr>Külföldi részképzési lehetőségek</vt:lpstr>
      <vt:lpstr>Laborháttér I.: Műszaki Kar</vt:lpstr>
      <vt:lpstr>Laborháttér II.:  Gépészmérnöki tanszék</vt:lpstr>
      <vt:lpstr>Laborháttér III.:  Gépészmérnöki tanszék</vt:lpstr>
      <vt:lpstr>Hallgatói élet</vt:lpstr>
      <vt:lpstr>Diplomaosztó </vt:lpstr>
      <vt:lpstr>Gépészeti Szakmai Napok</vt:lpstr>
      <vt:lpstr>BSc duális képzés  Kiemelkedő lehetőségek</vt:lpstr>
      <vt:lpstr>Duális gépészmérnök hallgatók</vt:lpstr>
      <vt:lpstr>BSc duális partnereink </vt:lpstr>
      <vt:lpstr>Gépészmérnöki MSc szak</vt:lpstr>
      <vt:lpstr>MSc duális partnereink </vt:lpstr>
      <vt:lpstr>Kapcsolat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Duális képzés a Debreceni Egyetem Műszaki Karán</dc:title>
  <dc:creator>Tamás</dc:creator>
  <cp:lastModifiedBy>User</cp:lastModifiedBy>
  <cp:revision>144</cp:revision>
  <dcterms:created xsi:type="dcterms:W3CDTF">2015-11-16T23:28:58Z</dcterms:created>
  <dcterms:modified xsi:type="dcterms:W3CDTF">2020-11-11T10:34:46Z</dcterms:modified>
</cp:coreProperties>
</file>